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3" r:id="rId7"/>
    <p:sldId id="261" r:id="rId8"/>
    <p:sldId id="262" r:id="rId9"/>
    <p:sldId id="263" r:id="rId10"/>
    <p:sldId id="264" r:id="rId11"/>
    <p:sldId id="265" r:id="rId12"/>
    <p:sldId id="266" r:id="rId13"/>
    <p:sldId id="284" r:id="rId14"/>
    <p:sldId id="287" r:id="rId15"/>
    <p:sldId id="285" r:id="rId16"/>
    <p:sldId id="286" r:id="rId17"/>
    <p:sldId id="268" r:id="rId18"/>
    <p:sldId id="28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EF1A-C8F8-4D8D-B10B-712D361FBA9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D513-2C17-43CD-9689-A4A4C170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57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EF1A-C8F8-4D8D-B10B-712D361FBA9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D513-2C17-43CD-9689-A4A4C170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EF1A-C8F8-4D8D-B10B-712D361FBA9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D513-2C17-43CD-9689-A4A4C170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EF1A-C8F8-4D8D-B10B-712D361FBA9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D513-2C17-43CD-9689-A4A4C170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2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EF1A-C8F8-4D8D-B10B-712D361FBA9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D513-2C17-43CD-9689-A4A4C170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7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EF1A-C8F8-4D8D-B10B-712D361FBA9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D513-2C17-43CD-9689-A4A4C170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EF1A-C8F8-4D8D-B10B-712D361FBA9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D513-2C17-43CD-9689-A4A4C170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0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EF1A-C8F8-4D8D-B10B-712D361FBA9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D513-2C17-43CD-9689-A4A4C170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00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EF1A-C8F8-4D8D-B10B-712D361FBA9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D513-2C17-43CD-9689-A4A4C170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8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EF1A-C8F8-4D8D-B10B-712D361FBA9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D513-2C17-43CD-9689-A4A4C170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5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EF1A-C8F8-4D8D-B10B-712D361FBA9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D513-2C17-43CD-9689-A4A4C170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7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AEF1A-C8F8-4D8D-B10B-712D361FBA99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AD513-2C17-43CD-9689-A4A4C170C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80Lf76Ht1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Biology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Naples</a:t>
            </a:r>
          </a:p>
          <a:p>
            <a:r>
              <a:rPr lang="en-US" dirty="0" smtClean="0"/>
              <a:t>Direct Instruction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46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make a line graph which compares the results of test scores with breakfast and test scores without breakfast</a:t>
            </a:r>
          </a:p>
          <a:p>
            <a:r>
              <a:rPr lang="en-US" dirty="0" smtClean="0"/>
              <a:t>What will you do to record your data?</a:t>
            </a:r>
          </a:p>
          <a:p>
            <a:r>
              <a:rPr lang="en-US" dirty="0" smtClean="0"/>
              <a:t>How will you analyze your data?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50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6</a:t>
            </a:r>
          </a:p>
          <a:p>
            <a:r>
              <a:rPr lang="en-US" dirty="0" smtClean="0"/>
              <a:t>Draw conclusions</a:t>
            </a:r>
          </a:p>
          <a:p>
            <a:r>
              <a:rPr lang="en-US" dirty="0" smtClean="0"/>
              <a:t>Conclusions are made based on results and analyzing data.</a:t>
            </a:r>
          </a:p>
          <a:p>
            <a:r>
              <a:rPr lang="en-US" dirty="0" smtClean="0"/>
              <a:t>When I eat breakfast, my test scores are higher.  Breakfast helps to give your brain the fuel that it needs to function at its best.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95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Activity</a:t>
            </a:r>
          </a:p>
          <a:p>
            <a:r>
              <a:rPr lang="en-US" dirty="0" smtClean="0"/>
              <a:t>You will need:</a:t>
            </a:r>
          </a:p>
          <a:p>
            <a:r>
              <a:rPr lang="en-US" dirty="0" smtClean="0"/>
              <a:t>1 blank sheet of paper</a:t>
            </a:r>
          </a:p>
          <a:p>
            <a:r>
              <a:rPr lang="en-US" dirty="0" smtClean="0"/>
              <a:t>Pencils and colored pencils or markers</a:t>
            </a:r>
          </a:p>
          <a:p>
            <a:r>
              <a:rPr lang="en-US" dirty="0" smtClean="0"/>
              <a:t>Fold paper so there are 6 blocks. Create a cartoon using the steps of The Scientific Method.  Create an imaginary question, hypothesis, experiment, results and conclusion.  Put one step in each block.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27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theory?</a:t>
            </a:r>
          </a:p>
          <a:p>
            <a:r>
              <a:rPr lang="en-US" dirty="0" smtClean="0"/>
              <a:t>A unifying EXPLANATION for a broad range of hypothesis that have been supported by testing.</a:t>
            </a:r>
          </a:p>
          <a:p>
            <a:r>
              <a:rPr lang="en-US" dirty="0" smtClean="0"/>
              <a:t>Theories explain and predict.</a:t>
            </a:r>
          </a:p>
          <a:p>
            <a:r>
              <a:rPr lang="en-US" dirty="0" smtClean="0"/>
              <a:t>Big Bang Theory</a:t>
            </a:r>
          </a:p>
          <a:p>
            <a:r>
              <a:rPr lang="en-US" dirty="0" smtClean="0"/>
              <a:t>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5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Thoery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www.youtube.com/watch?v=d80Lf76Ht18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065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law?</a:t>
            </a:r>
          </a:p>
          <a:p>
            <a:r>
              <a:rPr lang="en-US" dirty="0" smtClean="0"/>
              <a:t>A scientific summary of many experimental test results and observations.</a:t>
            </a:r>
          </a:p>
          <a:p>
            <a:r>
              <a:rPr lang="en-US" dirty="0" smtClean="0"/>
              <a:t>Tell you what happens</a:t>
            </a:r>
          </a:p>
          <a:p>
            <a:r>
              <a:rPr lang="en-US" dirty="0" err="1" smtClean="0"/>
              <a:t>Newtons</a:t>
            </a:r>
            <a:r>
              <a:rPr lang="en-US" dirty="0" smtClean="0"/>
              <a:t> laws</a:t>
            </a:r>
          </a:p>
          <a:p>
            <a:r>
              <a:rPr lang="en-US" dirty="0" smtClean="0"/>
              <a:t>Gravity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23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VS.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Check for understanding and practice</a:t>
            </a:r>
          </a:p>
          <a:p>
            <a:pPr marL="0" indent="0">
              <a:buNone/>
            </a:pPr>
            <a:r>
              <a:rPr lang="en-US" dirty="0" smtClean="0"/>
              <a:t>Fold a piece of paper in half</a:t>
            </a:r>
          </a:p>
          <a:p>
            <a:pPr marL="0" indent="0">
              <a:buNone/>
            </a:pPr>
            <a:r>
              <a:rPr lang="en-US" dirty="0" smtClean="0"/>
              <a:t>Cut on half of the paper down the middle</a:t>
            </a:r>
          </a:p>
          <a:p>
            <a:pPr marL="0" indent="0">
              <a:buNone/>
            </a:pPr>
            <a:r>
              <a:rPr lang="en-US" dirty="0" smtClean="0"/>
              <a:t>Use one half for theories and one half for laws</a:t>
            </a:r>
          </a:p>
          <a:p>
            <a:pPr marL="0" indent="0">
              <a:buNone/>
            </a:pPr>
            <a:r>
              <a:rPr lang="en-US" dirty="0" smtClean="0"/>
              <a:t>Give a definition and examples of each</a:t>
            </a:r>
          </a:p>
          <a:p>
            <a:pPr marL="0" indent="0">
              <a:buNone/>
            </a:pPr>
            <a:r>
              <a:rPr lang="en-US" dirty="0" smtClean="0"/>
              <a:t>Draw a picture for each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63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752600"/>
            <a:ext cx="5257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421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Living </a:t>
            </a:r>
            <a:r>
              <a:rPr lang="en-US" dirty="0"/>
              <a:t>T</a:t>
            </a:r>
            <a:r>
              <a:rPr lang="en-US" dirty="0" smtClean="0"/>
              <a:t>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All living things share some common characteristics:</a:t>
            </a:r>
          </a:p>
          <a:p>
            <a:r>
              <a:rPr lang="en-US" dirty="0"/>
              <a:t>They are all made up of cells</a:t>
            </a:r>
          </a:p>
          <a:p>
            <a:r>
              <a:rPr lang="en-US" dirty="0"/>
              <a:t>They reproduce</a:t>
            </a:r>
          </a:p>
          <a:p>
            <a:r>
              <a:rPr lang="en-US" dirty="0"/>
              <a:t>They are based on a universal genetic code</a:t>
            </a:r>
          </a:p>
          <a:p>
            <a:r>
              <a:rPr lang="en-US" dirty="0"/>
              <a:t>They grow and develop</a:t>
            </a:r>
          </a:p>
          <a:p>
            <a:r>
              <a:rPr lang="en-US" dirty="0"/>
              <a:t>They obtain and use materials and energy</a:t>
            </a:r>
          </a:p>
          <a:p>
            <a:r>
              <a:rPr lang="en-US" dirty="0"/>
              <a:t>They respond to their environment</a:t>
            </a:r>
          </a:p>
          <a:p>
            <a:r>
              <a:rPr lang="en-US" dirty="0"/>
              <a:t>They maintain a stable internal environment</a:t>
            </a:r>
          </a:p>
          <a:p>
            <a:r>
              <a:rPr lang="en-US" dirty="0"/>
              <a:t>Taken as a group, they change over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293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Branches of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Biology is the study of all living things</a:t>
            </a:r>
          </a:p>
          <a:p>
            <a:r>
              <a:rPr lang="en-US" dirty="0" smtClean="0"/>
              <a:t>Because there is such diversity in living things, there are many branches of biology</a:t>
            </a:r>
          </a:p>
          <a:p>
            <a:r>
              <a:rPr lang="en-US" dirty="0" smtClean="0"/>
              <a:t>Botany – the study of plants</a:t>
            </a:r>
          </a:p>
          <a:p>
            <a:r>
              <a:rPr lang="en-US" dirty="0" smtClean="0"/>
              <a:t>Zoology – the study of zoo animals</a:t>
            </a:r>
          </a:p>
          <a:p>
            <a:r>
              <a:rPr lang="en-US" dirty="0" smtClean="0"/>
              <a:t>Marine Biology – The study of living organisms which live in and/or around water</a:t>
            </a:r>
          </a:p>
          <a:p>
            <a:r>
              <a:rPr lang="en-US" dirty="0" smtClean="0"/>
              <a:t>What is another branch of biology?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Biology?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Biology is the study of life</a:t>
            </a:r>
          </a:p>
          <a:p>
            <a:r>
              <a:rPr lang="en-US" dirty="0" smtClean="0"/>
              <a:t>Bio – life</a:t>
            </a:r>
          </a:p>
          <a:p>
            <a:r>
              <a:rPr lang="en-US" dirty="0" smtClean="0"/>
              <a:t>Ology – the study of something</a:t>
            </a:r>
          </a:p>
          <a:p>
            <a:r>
              <a:rPr lang="en-US" dirty="0" smtClean="0"/>
              <a:t>Biologists use the scientific method to study living things.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962400"/>
            <a:ext cx="3429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48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and Procedures in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Scientists of all types from around the globe use the metric system as their system of measurement</a:t>
            </a:r>
          </a:p>
          <a:p>
            <a:r>
              <a:rPr lang="en-US" dirty="0" smtClean="0"/>
              <a:t>The metric system is based on units of 10</a:t>
            </a:r>
          </a:p>
          <a:p>
            <a:r>
              <a:rPr lang="en-US" dirty="0" smtClean="0"/>
              <a:t>The “newer” revised version of the metric system is called the </a:t>
            </a:r>
            <a:r>
              <a:rPr lang="en-US" dirty="0"/>
              <a:t>I</a:t>
            </a:r>
            <a:r>
              <a:rPr lang="en-US" dirty="0" smtClean="0"/>
              <a:t>nternational System or SI.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54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1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278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centimeters are in a meter?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100</a:t>
            </a:r>
          </a:p>
          <a:p>
            <a:r>
              <a:rPr lang="en-US" dirty="0" smtClean="0"/>
              <a:t>How many milligrams in a gram?</a:t>
            </a:r>
          </a:p>
          <a:p>
            <a:pPr marL="457200" lvl="1" indent="0">
              <a:buNone/>
            </a:pPr>
            <a:r>
              <a:rPr lang="en-US" dirty="0" smtClean="0"/>
              <a:t>	1000</a:t>
            </a:r>
          </a:p>
          <a:p>
            <a:r>
              <a:rPr lang="en-US" dirty="0" smtClean="0"/>
              <a:t>How many milliliters in a liter?</a:t>
            </a:r>
          </a:p>
          <a:p>
            <a:pPr marL="457200" lvl="1" indent="0">
              <a:buNone/>
            </a:pPr>
            <a:r>
              <a:rPr lang="en-US" smtClean="0"/>
              <a:t>	1000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9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Light Microscope</a:t>
            </a:r>
          </a:p>
          <a:p>
            <a:r>
              <a:rPr lang="en-US" dirty="0" smtClean="0"/>
              <a:t>Most commonly used</a:t>
            </a:r>
          </a:p>
          <a:p>
            <a:r>
              <a:rPr lang="en-US" dirty="0" smtClean="0"/>
              <a:t>Can magnify a specimen about 1000 times</a:t>
            </a:r>
          </a:p>
          <a:p>
            <a:r>
              <a:rPr lang="en-US" dirty="0" smtClean="0"/>
              <a:t>Compound light microscopes allow light to pass through a specimen</a:t>
            </a:r>
          </a:p>
          <a:p>
            <a:r>
              <a:rPr lang="en-US" dirty="0" smtClean="0"/>
              <a:t>Chemical stains are often used to show structures</a:t>
            </a:r>
          </a:p>
          <a:p>
            <a:r>
              <a:rPr lang="en-US" dirty="0" smtClean="0"/>
              <a:t>Fluorescent dyes are combined with video cameras and computers to create moving 3-D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74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Light Microscope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Diagram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24000"/>
            <a:ext cx="5181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318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Light Microscope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Label the diagram: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9" y="2409824"/>
            <a:ext cx="5181601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337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Microscope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beams of electrons to produce images rather that light</a:t>
            </a:r>
          </a:p>
          <a:p>
            <a:r>
              <a:rPr lang="en-US" dirty="0" smtClean="0"/>
              <a:t>Up to 1000 times more detailed that a Compound Light Microscope</a:t>
            </a:r>
          </a:p>
          <a:p>
            <a:r>
              <a:rPr lang="en-US" dirty="0" smtClean="0"/>
              <a:t>Specimens must be dehydrated and preserved</a:t>
            </a:r>
          </a:p>
          <a:p>
            <a:r>
              <a:rPr lang="en-US" dirty="0" smtClean="0"/>
              <a:t>There are two types of Electron Microscopes</a:t>
            </a:r>
          </a:p>
          <a:p>
            <a:r>
              <a:rPr lang="en-US" dirty="0" smtClean="0"/>
              <a:t>TEM</a:t>
            </a:r>
          </a:p>
          <a:p>
            <a:r>
              <a:rPr lang="en-US" dirty="0" smtClean="0"/>
              <a:t>SEM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9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Electron Microscope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Shines a beam of electrons through a specimen</a:t>
            </a:r>
          </a:p>
          <a:p>
            <a:r>
              <a:rPr lang="en-US" dirty="0" smtClean="0"/>
              <a:t>Can reveal detail inside a cell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352800"/>
            <a:ext cx="5562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573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Scanning Electron Microscope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Scan a narrow beam of electrons back and forth across the surface of a specimen</a:t>
            </a:r>
          </a:p>
          <a:p>
            <a:r>
              <a:rPr lang="en-US" dirty="0" smtClean="0"/>
              <a:t>Produce realistic 3-D images of the surface of objects</a:t>
            </a:r>
          </a:p>
          <a:p>
            <a:r>
              <a:rPr lang="en-US" dirty="0" smtClean="0"/>
              <a:t>A parasite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under an SEM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microscope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429000"/>
            <a:ext cx="4724399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09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Techniques in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techniques that biologists use to study cells</a:t>
            </a:r>
          </a:p>
          <a:p>
            <a:r>
              <a:rPr lang="en-US" dirty="0" smtClean="0"/>
              <a:t>Cell cultures</a:t>
            </a:r>
          </a:p>
          <a:p>
            <a:r>
              <a:rPr lang="en-US" dirty="0" smtClean="0"/>
              <a:t>Cell fractionation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8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scientific method is a series of steps that are used to answer a question</a:t>
            </a:r>
          </a:p>
          <a:p>
            <a:r>
              <a:rPr lang="en-US" dirty="0" smtClean="0"/>
              <a:t>There are different views on the steps involved in The Scientific Method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3810000"/>
            <a:ext cx="4343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19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Cultures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single cell is placed into a dish with a nutrient solution where the cell can reproduce into a group of cells called a cell culture.</a:t>
            </a:r>
          </a:p>
          <a:p>
            <a:r>
              <a:rPr lang="en-US" dirty="0" smtClean="0"/>
              <a:t>Used to study cell responses under controlled conditions</a:t>
            </a:r>
          </a:p>
          <a:p>
            <a:r>
              <a:rPr lang="en-US" dirty="0" smtClean="0"/>
              <a:t>Used to study interactions between cells</a:t>
            </a:r>
          </a:p>
          <a:p>
            <a:r>
              <a:rPr lang="en-US" dirty="0" smtClean="0"/>
              <a:t>Used to select specific cells for further study.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54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Fractionation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Separates one part of the cell from the rest</a:t>
            </a:r>
          </a:p>
          <a:p>
            <a:r>
              <a:rPr lang="en-US" dirty="0" smtClean="0"/>
              <a:t>Cells are broken into pieces in a special blender</a:t>
            </a:r>
          </a:p>
          <a:p>
            <a:r>
              <a:rPr lang="en-US" dirty="0" smtClean="0"/>
              <a:t>Broken cell bits are added to a liquid and placed in a tube</a:t>
            </a:r>
          </a:p>
          <a:p>
            <a:r>
              <a:rPr lang="en-US" dirty="0" smtClean="0"/>
              <a:t>The tube is placed into a </a:t>
            </a:r>
            <a:r>
              <a:rPr lang="en-US" i="1" dirty="0" smtClean="0"/>
              <a:t>centrifuge </a:t>
            </a:r>
            <a:r>
              <a:rPr lang="en-US" dirty="0" smtClean="0"/>
              <a:t>which spins the tube</a:t>
            </a:r>
          </a:p>
          <a:p>
            <a:r>
              <a:rPr lang="en-US" dirty="0" smtClean="0"/>
              <a:t>Spinning separates the parts based on their mass</a:t>
            </a:r>
            <a:r>
              <a:rPr lang="en-US" i="1" dirty="0" smtClean="0"/>
              <a:t> </a:t>
            </a:r>
            <a:r>
              <a:rPr lang="en-US" dirty="0" smtClean="0"/>
              <a:t>and specific parts can be selected and studied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91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kind of microscope is used in biology class?</a:t>
            </a:r>
          </a:p>
          <a:p>
            <a:r>
              <a:rPr lang="en-US" dirty="0" smtClean="0"/>
              <a:t>Compound microscope</a:t>
            </a:r>
          </a:p>
          <a:p>
            <a:r>
              <a:rPr lang="en-US" dirty="0" smtClean="0"/>
              <a:t>What kind of microscope will create a 3-D image?</a:t>
            </a:r>
          </a:p>
          <a:p>
            <a:r>
              <a:rPr lang="en-US" dirty="0" smtClean="0"/>
              <a:t>Scanning Electron Microscope</a:t>
            </a:r>
          </a:p>
          <a:p>
            <a:r>
              <a:rPr lang="en-US" dirty="0" smtClean="0"/>
              <a:t>What technique would you use to look at the individual parts of a cell?</a:t>
            </a:r>
          </a:p>
          <a:p>
            <a:r>
              <a:rPr lang="en-US" dirty="0" smtClean="0"/>
              <a:t>Cell Fractionation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44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steps of The Scientific </a:t>
            </a:r>
            <a:r>
              <a:rPr lang="en-US" dirty="0"/>
              <a:t>M</a:t>
            </a:r>
            <a:r>
              <a:rPr lang="en-US" dirty="0" smtClean="0"/>
              <a:t>ethod:</a:t>
            </a:r>
          </a:p>
          <a:p>
            <a:pPr marL="0" indent="0">
              <a:buNone/>
            </a:pPr>
            <a:r>
              <a:rPr lang="en-US" dirty="0" smtClean="0"/>
              <a:t>	Form a question or state the problem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Gather information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Create a hypothesis</a:t>
            </a:r>
          </a:p>
          <a:p>
            <a:pPr marL="0" indent="0">
              <a:buNone/>
            </a:pPr>
            <a:r>
              <a:rPr lang="en-US" dirty="0" smtClean="0"/>
              <a:t>	Set up a controlled experiment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Record and analyze results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Draw conclusions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2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</a:p>
          <a:p>
            <a:r>
              <a:rPr lang="en-US" dirty="0" smtClean="0"/>
              <a:t>Ask a question or state the problem</a:t>
            </a:r>
          </a:p>
          <a:p>
            <a:r>
              <a:rPr lang="en-US" dirty="0" smtClean="0"/>
              <a:t>The question needs to be reasonable and testable.</a:t>
            </a:r>
          </a:p>
          <a:p>
            <a:r>
              <a:rPr lang="en-US" dirty="0" smtClean="0"/>
              <a:t>I am mot performing well on tests.  If I eat breakfast in the morning will it help my test scores?</a:t>
            </a:r>
          </a:p>
          <a:p>
            <a:r>
              <a:rPr lang="en-US" dirty="0" smtClean="0"/>
              <a:t>Create your own testable question.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14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</a:p>
          <a:p>
            <a:r>
              <a:rPr lang="en-US" dirty="0" smtClean="0"/>
              <a:t>Gather Information</a:t>
            </a:r>
          </a:p>
          <a:p>
            <a:r>
              <a:rPr lang="en-US" dirty="0" smtClean="0"/>
              <a:t>Facts about dependent and independent variables</a:t>
            </a:r>
          </a:p>
          <a:p>
            <a:r>
              <a:rPr lang="en-US" dirty="0" smtClean="0"/>
              <a:t>Effects of lack of nutrition</a:t>
            </a:r>
          </a:p>
          <a:p>
            <a:r>
              <a:rPr lang="en-US" dirty="0" smtClean="0"/>
              <a:t>What can be done to improve test scores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41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</a:p>
          <a:p>
            <a:r>
              <a:rPr lang="en-US" dirty="0" smtClean="0"/>
              <a:t>Create a hypothesis</a:t>
            </a:r>
          </a:p>
          <a:p>
            <a:r>
              <a:rPr lang="en-US" dirty="0" smtClean="0"/>
              <a:t>A hypothesis is an educated guess, a statement that you think will be the conclusion to your experiment</a:t>
            </a:r>
          </a:p>
          <a:p>
            <a:r>
              <a:rPr lang="en-US" dirty="0" smtClean="0"/>
              <a:t>If I eat breakfast, my test scores will be higher.</a:t>
            </a:r>
          </a:p>
          <a:p>
            <a:r>
              <a:rPr lang="en-US" dirty="0" smtClean="0"/>
              <a:t>Create your own hypothesis for your question.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53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Step </a:t>
            </a:r>
            <a:r>
              <a:rPr lang="en-US" dirty="0"/>
              <a:t>4</a:t>
            </a:r>
            <a:endParaRPr lang="en-US" dirty="0" smtClean="0"/>
          </a:p>
          <a:p>
            <a:r>
              <a:rPr lang="en-US" dirty="0" smtClean="0"/>
              <a:t>Create an experiment</a:t>
            </a:r>
          </a:p>
          <a:p>
            <a:r>
              <a:rPr lang="en-US" dirty="0" smtClean="0"/>
              <a:t>The experiment must be repeatable and include a manipulated variable and a responding variable</a:t>
            </a:r>
          </a:p>
          <a:p>
            <a:r>
              <a:rPr lang="en-US" dirty="0" smtClean="0"/>
              <a:t>Manipulated variable – eating or not eating breakfast.  This is the variable that you have control over</a:t>
            </a:r>
          </a:p>
          <a:p>
            <a:r>
              <a:rPr lang="en-US" dirty="0" smtClean="0"/>
              <a:t>Responding variable – test scores.  This variable changes in response to the manipulated variable.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1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5</a:t>
            </a:r>
          </a:p>
          <a:p>
            <a:r>
              <a:rPr lang="en-US" dirty="0" smtClean="0"/>
              <a:t>Record and analyze your results</a:t>
            </a:r>
          </a:p>
          <a:p>
            <a:r>
              <a:rPr lang="en-US" dirty="0" smtClean="0"/>
              <a:t>Recording can be done on a chart or in sentence form.</a:t>
            </a:r>
          </a:p>
          <a:p>
            <a:r>
              <a:rPr lang="en-US" dirty="0" smtClean="0"/>
              <a:t>Analyzing results may include creating a graph</a:t>
            </a:r>
          </a:p>
          <a:p>
            <a:r>
              <a:rPr lang="en-US" dirty="0" smtClean="0"/>
              <a:t>I will create a chart that keeps record of my test scores when I eat breakfast and when I do not eat breakfast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98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14516</TotalTime>
  <Words>1063</Words>
  <Application>Microsoft Office PowerPoint</Application>
  <PresentationFormat>On-screen Show (4:3)</PresentationFormat>
  <Paragraphs>166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 Theme</vt:lpstr>
      <vt:lpstr>Introduction to Biology</vt:lpstr>
      <vt:lpstr>What is Biology?</vt:lpstr>
      <vt:lpstr>The Scientific Method</vt:lpstr>
      <vt:lpstr>The Scientific Method</vt:lpstr>
      <vt:lpstr>The Scientific Method</vt:lpstr>
      <vt:lpstr>The Scientific Method</vt:lpstr>
      <vt:lpstr>The Scientific Method</vt:lpstr>
      <vt:lpstr>The Scientific Method</vt:lpstr>
      <vt:lpstr>The Scientific Method</vt:lpstr>
      <vt:lpstr>The Scientific Method</vt:lpstr>
      <vt:lpstr>The Scientific Method</vt:lpstr>
      <vt:lpstr>The Scientific Method</vt:lpstr>
      <vt:lpstr>Theory </vt:lpstr>
      <vt:lpstr>Thoery</vt:lpstr>
      <vt:lpstr>Law</vt:lpstr>
      <vt:lpstr>Theory VS. Law</vt:lpstr>
      <vt:lpstr>Characteristics of Living Things</vt:lpstr>
      <vt:lpstr>Characteristics of Living Things</vt:lpstr>
      <vt:lpstr>Branches of Biology</vt:lpstr>
      <vt:lpstr>Tools and Procedures in Biology</vt:lpstr>
      <vt:lpstr>Metric System</vt:lpstr>
      <vt:lpstr>Practice Problems</vt:lpstr>
      <vt:lpstr>Microscopes</vt:lpstr>
      <vt:lpstr>Compound Light Microscope</vt:lpstr>
      <vt:lpstr>Compound Light Microscope</vt:lpstr>
      <vt:lpstr>Electron Microscope</vt:lpstr>
      <vt:lpstr>Transmission Electron Microscope</vt:lpstr>
      <vt:lpstr>Scanning Electron Microscope</vt:lpstr>
      <vt:lpstr>Lab Techniques in Biology</vt:lpstr>
      <vt:lpstr>Cell Cultures</vt:lpstr>
      <vt:lpstr>Cell Fractionation</vt:lpstr>
      <vt:lpstr>Check for Understanding</vt:lpstr>
    </vt:vector>
  </TitlesOfParts>
  <Company>Methacton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Biology</dc:title>
  <dc:creator>Naples, Jennifer</dc:creator>
  <cp:lastModifiedBy>Naples, Jennifer</cp:lastModifiedBy>
  <cp:revision>24</cp:revision>
  <cp:lastPrinted>2015-09-04T16:36:00Z</cp:lastPrinted>
  <dcterms:created xsi:type="dcterms:W3CDTF">2013-08-13T03:41:01Z</dcterms:created>
  <dcterms:modified xsi:type="dcterms:W3CDTF">2015-09-04T16:44:27Z</dcterms:modified>
</cp:coreProperties>
</file>